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Amaranth Bold" panose="020B0604020202020204" charset="0"/>
      <p:regular r:id="rId37"/>
    </p:embeddedFont>
    <p:embeddedFont>
      <p:font typeface="Arimo" panose="020B0604020202020204" charset="0"/>
      <p:regular r:id="rId38"/>
    </p:embeddedFont>
    <p:embeddedFont>
      <p:font typeface="Arimo Bold" panose="020B0604020202020204" charset="0"/>
      <p:regular r:id="rId39"/>
    </p:embeddedFont>
    <p:embeddedFont>
      <p:font typeface="Candice" panose="020B0604020202020204" charset="0"/>
      <p:regular r:id="rId40"/>
    </p:embeddedFont>
    <p:embeddedFont>
      <p:font typeface="CAT Neuzeit" panose="020B0604020202020204" charset="0"/>
      <p:regular r:id="rId41"/>
    </p:embeddedFont>
    <p:embeddedFont>
      <p:font typeface="Gagalin" panose="020B0604020202020204" charset="0"/>
      <p:regular r:id="rId42"/>
    </p:embeddedFont>
    <p:embeddedFont>
      <p:font typeface="Press Start 2P" panose="020B0604020202020204" charset="0"/>
      <p:regular r:id="rId43"/>
    </p:embeddedFont>
    <p:embeddedFont>
      <p:font typeface="Pridi Bold" panose="020B0604020202020204" charset="-34"/>
      <p:regular r:id="rId44"/>
    </p:embeddedFont>
    <p:embeddedFont>
      <p:font typeface="Retropix" panose="020B0604020202020204" charset="0"/>
      <p:regular r:id="rId45"/>
    </p:embeddedFont>
    <p:embeddedFont>
      <p:font typeface="Roca One" panose="020B0604020202020204" charset="0"/>
      <p:regular r:id="rId46"/>
    </p:embeddedFont>
    <p:embeddedFont>
      <p:font typeface="Roca One Bold" panose="020B0604020202020204" charset="0"/>
      <p:regular r:id="rId47"/>
    </p:embeddedFont>
    <p:embeddedFont>
      <p:font typeface="Rotis Sans Serif Bold" panose="020B0604020202020204" charset="0"/>
      <p:regular r:id="rId48"/>
    </p:embeddedFont>
    <p:embeddedFont>
      <p:font typeface="Sriracha" panose="020B0604020202020204" charset="-3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5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3.png"/><Relationship Id="rId18" Type="http://schemas.openxmlformats.org/officeDocument/2006/relationships/image" Target="../media/image31.jpeg"/><Relationship Id="rId3" Type="http://schemas.openxmlformats.org/officeDocument/2006/relationships/image" Target="../media/image28.sv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2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svg"/><Relationship Id="rId15" Type="http://schemas.openxmlformats.org/officeDocument/2006/relationships/image" Target="../media/image25.png"/><Relationship Id="rId10" Type="http://schemas.openxmlformats.org/officeDocument/2006/relationships/image" Target="../media/image14.sv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jpe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4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54.svg"/><Relationship Id="rId4" Type="http://schemas.openxmlformats.org/officeDocument/2006/relationships/image" Target="../media/image66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6.svg"/><Relationship Id="rId4" Type="http://schemas.openxmlformats.org/officeDocument/2006/relationships/image" Target="../media/image66.sv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53.png"/><Relationship Id="rId7" Type="http://schemas.openxmlformats.org/officeDocument/2006/relationships/image" Target="../media/image83.png"/><Relationship Id="rId12" Type="http://schemas.openxmlformats.org/officeDocument/2006/relationships/image" Target="../media/image64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63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54.sv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09260" y="1028700"/>
            <a:ext cx="9652538" cy="7907659"/>
          </a:xfrm>
          <a:custGeom>
            <a:avLst/>
            <a:gdLst/>
            <a:ahLst/>
            <a:cxnLst/>
            <a:rect l="l" t="t" r="r" b="b"/>
            <a:pathLst>
              <a:path w="9652538" h="7907659">
                <a:moveTo>
                  <a:pt x="0" y="0"/>
                </a:moveTo>
                <a:lnTo>
                  <a:pt x="9652538" y="0"/>
                </a:lnTo>
                <a:lnTo>
                  <a:pt x="9652538" y="7907659"/>
                </a:lnTo>
                <a:lnTo>
                  <a:pt x="0" y="7907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93" r="-232" b="-176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9457" y="-131204"/>
            <a:ext cx="18426914" cy="10549408"/>
          </a:xfrm>
          <a:custGeom>
            <a:avLst/>
            <a:gdLst/>
            <a:ahLst/>
            <a:cxnLst/>
            <a:rect l="l" t="t" r="r" b="b"/>
            <a:pathLst>
              <a:path w="18426914" h="10549408">
                <a:moveTo>
                  <a:pt x="0" y="0"/>
                </a:moveTo>
                <a:lnTo>
                  <a:pt x="18426914" y="0"/>
                </a:lnTo>
                <a:lnTo>
                  <a:pt x="18426914" y="10549408"/>
                </a:lnTo>
                <a:lnTo>
                  <a:pt x="0" y="10549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301868">
            <a:off x="4825724" y="1668384"/>
            <a:ext cx="7609240" cy="393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Trivia</a:t>
            </a:r>
          </a:p>
        </p:txBody>
      </p:sp>
      <p:sp>
        <p:nvSpPr>
          <p:cNvPr id="6" name="TextBox 6"/>
          <p:cNvSpPr txBox="1"/>
          <p:nvPr/>
        </p:nvSpPr>
        <p:spPr>
          <a:xfrm rot="-301868">
            <a:off x="5669140" y="3730433"/>
            <a:ext cx="7256270" cy="393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Night</a:t>
            </a:r>
          </a:p>
        </p:txBody>
      </p:sp>
      <p:sp>
        <p:nvSpPr>
          <p:cNvPr id="7" name="TextBox 7"/>
          <p:cNvSpPr txBox="1"/>
          <p:nvPr/>
        </p:nvSpPr>
        <p:spPr>
          <a:xfrm rot="-301868">
            <a:off x="5669140" y="3730433"/>
            <a:ext cx="7256270" cy="393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Night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2070" y="7649946"/>
            <a:ext cx="8394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TV Show Party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084302" y="310487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6"/>
                </a:lnTo>
                <a:lnTo>
                  <a:pt x="0" y="143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62467" y="1560484"/>
            <a:ext cx="11151686" cy="6587363"/>
          </a:xfrm>
          <a:custGeom>
            <a:avLst/>
            <a:gdLst/>
            <a:ahLst/>
            <a:cxnLst/>
            <a:rect l="l" t="t" r="r" b="b"/>
            <a:pathLst>
              <a:path w="11151686" h="6587363">
                <a:moveTo>
                  <a:pt x="0" y="0"/>
                </a:moveTo>
                <a:lnTo>
                  <a:pt x="11151686" y="0"/>
                </a:lnTo>
                <a:lnTo>
                  <a:pt x="11151686" y="6587363"/>
                </a:lnTo>
                <a:lnTo>
                  <a:pt x="0" y="6587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217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257763" y="4016452"/>
            <a:ext cx="4988347" cy="3240663"/>
          </a:xfrm>
          <a:custGeom>
            <a:avLst/>
            <a:gdLst/>
            <a:ahLst/>
            <a:cxnLst/>
            <a:rect l="l" t="t" r="r" b="b"/>
            <a:pathLst>
              <a:path w="4988347" h="3240663">
                <a:moveTo>
                  <a:pt x="0" y="0"/>
                </a:moveTo>
                <a:lnTo>
                  <a:pt x="4988348" y="0"/>
                </a:lnTo>
                <a:lnTo>
                  <a:pt x="4988348" y="3240664"/>
                </a:lnTo>
                <a:lnTo>
                  <a:pt x="0" y="3240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0818" t="-325623" r="-277360" b="-3001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17728" y="188442"/>
            <a:ext cx="12234209" cy="24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49808" lvl="1" indent="-724904" algn="l">
              <a:lnSpc>
                <a:spcPts val="9401"/>
              </a:lnSpc>
              <a:buFont typeface="Arial"/>
              <a:buChar char="•"/>
            </a:pPr>
            <a:r>
              <a:rPr lang="en-US" sz="6715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ผู้เล่นสามารถตั้งชื่อตัวละครได้</a:t>
            </a:r>
          </a:p>
          <a:p>
            <a:pPr algn="l">
              <a:lnSpc>
                <a:spcPts val="9401"/>
              </a:lnSpc>
            </a:pPr>
            <a:endParaRPr lang="en-US" sz="6715" b="1">
              <a:solidFill>
                <a:srgbClr val="F6DB6E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279" b="10279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0773" b="10773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19127" b="2512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10676" b="10676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7728" y="188442"/>
            <a:ext cx="12234209" cy="128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49808" lvl="1" indent="-724904" algn="l">
              <a:lnSpc>
                <a:spcPts val="9401"/>
              </a:lnSpc>
              <a:buFont typeface="Arial"/>
              <a:buChar char="•"/>
            </a:pPr>
            <a:r>
              <a:rPr lang="en-US" sz="6715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ระบบสุ่มสถานที่เกิดmonster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85416" y="7544980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0352" y="7680946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64564" y="8686920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70574" y="95496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07411" y="9501132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5"/>
                </a:lnTo>
                <a:lnTo>
                  <a:pt x="0" y="2999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609648" y="-2692003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53437" y="382997"/>
            <a:ext cx="7174515" cy="7741937"/>
          </a:xfrm>
          <a:custGeom>
            <a:avLst/>
            <a:gdLst/>
            <a:ahLst/>
            <a:cxnLst/>
            <a:rect l="l" t="t" r="r" b="b"/>
            <a:pathLst>
              <a:path w="7174515" h="7741937">
                <a:moveTo>
                  <a:pt x="0" y="0"/>
                </a:moveTo>
                <a:lnTo>
                  <a:pt x="7174515" y="0"/>
                </a:lnTo>
                <a:lnTo>
                  <a:pt x="7174515" y="7741937"/>
                </a:lnTo>
                <a:lnTo>
                  <a:pt x="0" y="774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 b="-186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134556" y="1327193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041727" y="382997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2049" y="8639341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636441" y="-5978249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4" y="0"/>
                </a:lnTo>
                <a:lnTo>
                  <a:pt x="7174514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13124" y="3644740"/>
            <a:ext cx="3236123" cy="3236123"/>
          </a:xfrm>
          <a:custGeom>
            <a:avLst/>
            <a:gdLst/>
            <a:ahLst/>
            <a:cxnLst/>
            <a:rect l="l" t="t" r="r" b="b"/>
            <a:pathLst>
              <a:path w="3236123" h="3236123">
                <a:moveTo>
                  <a:pt x="0" y="0"/>
                </a:moveTo>
                <a:lnTo>
                  <a:pt x="3236123" y="0"/>
                </a:lnTo>
                <a:lnTo>
                  <a:pt x="3236123" y="3236123"/>
                </a:lnTo>
                <a:lnTo>
                  <a:pt x="0" y="3236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051106" y="3254453"/>
            <a:ext cx="3236123" cy="3236123"/>
          </a:xfrm>
          <a:custGeom>
            <a:avLst/>
            <a:gdLst/>
            <a:ahLst/>
            <a:cxnLst/>
            <a:rect l="l" t="t" r="r" b="b"/>
            <a:pathLst>
              <a:path w="3236123" h="3236123">
                <a:moveTo>
                  <a:pt x="0" y="0"/>
                </a:moveTo>
                <a:lnTo>
                  <a:pt x="3236123" y="0"/>
                </a:lnTo>
                <a:lnTo>
                  <a:pt x="3236123" y="3236123"/>
                </a:lnTo>
                <a:lnTo>
                  <a:pt x="0" y="3236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158797" y="3477112"/>
            <a:ext cx="3236123" cy="3236123"/>
          </a:xfrm>
          <a:custGeom>
            <a:avLst/>
            <a:gdLst/>
            <a:ahLst/>
            <a:cxnLst/>
            <a:rect l="l" t="t" r="r" b="b"/>
            <a:pathLst>
              <a:path w="3236123" h="3236123">
                <a:moveTo>
                  <a:pt x="0" y="0"/>
                </a:moveTo>
                <a:lnTo>
                  <a:pt x="3236123" y="0"/>
                </a:lnTo>
                <a:lnTo>
                  <a:pt x="3236123" y="3236123"/>
                </a:lnTo>
                <a:lnTo>
                  <a:pt x="0" y="3236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604470" y="3477112"/>
            <a:ext cx="3236123" cy="3236123"/>
          </a:xfrm>
          <a:custGeom>
            <a:avLst/>
            <a:gdLst/>
            <a:ahLst/>
            <a:cxnLst/>
            <a:rect l="l" t="t" r="r" b="b"/>
            <a:pathLst>
              <a:path w="3236123" h="3236123">
                <a:moveTo>
                  <a:pt x="0" y="0"/>
                </a:moveTo>
                <a:lnTo>
                  <a:pt x="3236123" y="0"/>
                </a:lnTo>
                <a:lnTo>
                  <a:pt x="3236123" y="3236123"/>
                </a:lnTo>
                <a:lnTo>
                  <a:pt x="0" y="3236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287229" y="3204330"/>
            <a:ext cx="3236123" cy="3236123"/>
          </a:xfrm>
          <a:custGeom>
            <a:avLst/>
            <a:gdLst/>
            <a:ahLst/>
            <a:cxnLst/>
            <a:rect l="l" t="t" r="r" b="b"/>
            <a:pathLst>
              <a:path w="3236123" h="3236123">
                <a:moveTo>
                  <a:pt x="0" y="0"/>
                </a:moveTo>
                <a:lnTo>
                  <a:pt x="3236124" y="0"/>
                </a:lnTo>
                <a:lnTo>
                  <a:pt x="3236124" y="3236123"/>
                </a:lnTo>
                <a:lnTo>
                  <a:pt x="0" y="3236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21958" y="324481"/>
            <a:ext cx="7912281" cy="128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49808" lvl="1" indent="-724904" algn="l">
              <a:lnSpc>
                <a:spcPts val="9401"/>
              </a:lnSpc>
              <a:buFont typeface="Arial"/>
              <a:buChar char="•"/>
            </a:pPr>
            <a:r>
              <a:rPr lang="en-US" sz="6715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มีอาชีพหลากหลาย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82049" y="6901725"/>
            <a:ext cx="235952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archer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7819" y="2398425"/>
            <a:ext cx="235952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Tank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21200" y="6740108"/>
            <a:ext cx="235952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Mage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47667" y="2187018"/>
            <a:ext cx="235952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Sword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25528" y="6393281"/>
            <a:ext cx="235952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Gunner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85416" y="7544980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0352" y="7680946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53437" y="382997"/>
            <a:ext cx="7174515" cy="7741937"/>
          </a:xfrm>
          <a:custGeom>
            <a:avLst/>
            <a:gdLst/>
            <a:ahLst/>
            <a:cxnLst/>
            <a:rect l="l" t="t" r="r" b="b"/>
            <a:pathLst>
              <a:path w="7174515" h="7741937">
                <a:moveTo>
                  <a:pt x="0" y="0"/>
                </a:moveTo>
                <a:lnTo>
                  <a:pt x="7174515" y="0"/>
                </a:lnTo>
                <a:lnTo>
                  <a:pt x="7174515" y="7741937"/>
                </a:lnTo>
                <a:lnTo>
                  <a:pt x="0" y="774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 b="-186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134556" y="1327193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041727" y="382997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2049" y="8639341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636441" y="-5978249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4" y="0"/>
                </a:lnTo>
                <a:lnTo>
                  <a:pt x="7174514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18476" y="1611240"/>
            <a:ext cx="11954497" cy="8216746"/>
          </a:xfrm>
          <a:custGeom>
            <a:avLst/>
            <a:gdLst/>
            <a:ahLst/>
            <a:cxnLst/>
            <a:rect l="l" t="t" r="r" b="b"/>
            <a:pathLst>
              <a:path w="11954497" h="8216746">
                <a:moveTo>
                  <a:pt x="0" y="0"/>
                </a:moveTo>
                <a:lnTo>
                  <a:pt x="11954497" y="0"/>
                </a:lnTo>
                <a:lnTo>
                  <a:pt x="11954497" y="8216746"/>
                </a:lnTo>
                <a:lnTo>
                  <a:pt x="0" y="8216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13" t="-6207" r="-3389" b="-46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1958" y="324481"/>
            <a:ext cx="8925233" cy="128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49808" lvl="1" indent="-724904" algn="l">
              <a:lnSpc>
                <a:spcPts val="9401"/>
              </a:lnSpc>
              <a:buFont typeface="Arial"/>
              <a:buChar char="•"/>
            </a:pPr>
            <a:r>
              <a:rPr lang="en-US" sz="6715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skillและHPที่ต่างกัน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978925" y="3348310"/>
            <a:ext cx="6592670" cy="1606214"/>
          </a:xfrm>
          <a:custGeom>
            <a:avLst/>
            <a:gdLst/>
            <a:ahLst/>
            <a:cxnLst/>
            <a:rect l="l" t="t" r="r" b="b"/>
            <a:pathLst>
              <a:path w="6592670" h="1606214">
                <a:moveTo>
                  <a:pt x="0" y="0"/>
                </a:moveTo>
                <a:lnTo>
                  <a:pt x="6592670" y="0"/>
                </a:lnTo>
                <a:lnTo>
                  <a:pt x="6592670" y="1606214"/>
                </a:lnTo>
                <a:lnTo>
                  <a:pt x="0" y="160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759940" y="591181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884513" y="2215121"/>
            <a:ext cx="1675596" cy="1675596"/>
          </a:xfrm>
          <a:custGeom>
            <a:avLst/>
            <a:gdLst/>
            <a:ahLst/>
            <a:cxnLst/>
            <a:rect l="l" t="t" r="r" b="b"/>
            <a:pathLst>
              <a:path w="1675596" h="1675596">
                <a:moveTo>
                  <a:pt x="0" y="0"/>
                </a:moveTo>
                <a:lnTo>
                  <a:pt x="1675596" y="0"/>
                </a:lnTo>
                <a:lnTo>
                  <a:pt x="1675596" y="1675596"/>
                </a:lnTo>
                <a:lnTo>
                  <a:pt x="0" y="1675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419165" y="2284898"/>
            <a:ext cx="1715108" cy="1715108"/>
          </a:xfrm>
          <a:custGeom>
            <a:avLst/>
            <a:gdLst/>
            <a:ahLst/>
            <a:cxnLst/>
            <a:rect l="l" t="t" r="r" b="b"/>
            <a:pathLst>
              <a:path w="1715108" h="1715108">
                <a:moveTo>
                  <a:pt x="0" y="0"/>
                </a:moveTo>
                <a:lnTo>
                  <a:pt x="1715108" y="0"/>
                </a:lnTo>
                <a:lnTo>
                  <a:pt x="1715108" y="1715108"/>
                </a:lnTo>
                <a:lnTo>
                  <a:pt x="0" y="17151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169315" y="2403580"/>
            <a:ext cx="1657056" cy="1657056"/>
          </a:xfrm>
          <a:custGeom>
            <a:avLst/>
            <a:gdLst/>
            <a:ahLst/>
            <a:cxnLst/>
            <a:rect l="l" t="t" r="r" b="b"/>
            <a:pathLst>
              <a:path w="1657056" h="1657056">
                <a:moveTo>
                  <a:pt x="0" y="0"/>
                </a:moveTo>
                <a:lnTo>
                  <a:pt x="1657056" y="0"/>
                </a:lnTo>
                <a:lnTo>
                  <a:pt x="1657056" y="1657057"/>
                </a:lnTo>
                <a:lnTo>
                  <a:pt x="0" y="1657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251732" y="2737565"/>
            <a:ext cx="1763938" cy="1763938"/>
          </a:xfrm>
          <a:custGeom>
            <a:avLst/>
            <a:gdLst/>
            <a:ahLst/>
            <a:cxnLst/>
            <a:rect l="l" t="t" r="r" b="b"/>
            <a:pathLst>
              <a:path w="1763938" h="1763938">
                <a:moveTo>
                  <a:pt x="0" y="0"/>
                </a:moveTo>
                <a:lnTo>
                  <a:pt x="1763939" y="0"/>
                </a:lnTo>
                <a:lnTo>
                  <a:pt x="1763939" y="1763938"/>
                </a:lnTo>
                <a:lnTo>
                  <a:pt x="0" y="1763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493873" y="1881749"/>
            <a:ext cx="1821789" cy="1821789"/>
          </a:xfrm>
          <a:custGeom>
            <a:avLst/>
            <a:gdLst/>
            <a:ahLst/>
            <a:cxnLst/>
            <a:rect l="l" t="t" r="r" b="b"/>
            <a:pathLst>
              <a:path w="1821789" h="1821789">
                <a:moveTo>
                  <a:pt x="0" y="0"/>
                </a:moveTo>
                <a:lnTo>
                  <a:pt x="1821790" y="0"/>
                </a:lnTo>
                <a:lnTo>
                  <a:pt x="1821790" y="1821790"/>
                </a:lnTo>
                <a:lnTo>
                  <a:pt x="0" y="18217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162288" y="4952135"/>
            <a:ext cx="5509791" cy="5509791"/>
          </a:xfrm>
          <a:custGeom>
            <a:avLst/>
            <a:gdLst/>
            <a:ahLst/>
            <a:cxnLst/>
            <a:rect l="l" t="t" r="r" b="b"/>
            <a:pathLst>
              <a:path w="5509791" h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261567" y="5311063"/>
            <a:ext cx="3336157" cy="2395967"/>
          </a:xfrm>
          <a:custGeom>
            <a:avLst/>
            <a:gdLst/>
            <a:ahLst/>
            <a:cxnLst/>
            <a:rect l="l" t="t" r="r" b="b"/>
            <a:pathLst>
              <a:path w="3336157" h="2395967">
                <a:moveTo>
                  <a:pt x="0" y="0"/>
                </a:moveTo>
                <a:lnTo>
                  <a:pt x="3336156" y="0"/>
                </a:lnTo>
                <a:lnTo>
                  <a:pt x="3336156" y="2395967"/>
                </a:lnTo>
                <a:lnTo>
                  <a:pt x="0" y="2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144000" y="5311128"/>
            <a:ext cx="3496874" cy="2331249"/>
          </a:xfrm>
          <a:custGeom>
            <a:avLst/>
            <a:gdLst/>
            <a:ahLst/>
            <a:cxnLst/>
            <a:rect l="l" t="t" r="r" b="b"/>
            <a:pathLst>
              <a:path w="3496874" h="2331249">
                <a:moveTo>
                  <a:pt x="0" y="0"/>
                </a:moveTo>
                <a:lnTo>
                  <a:pt x="3496874" y="0"/>
                </a:lnTo>
                <a:lnTo>
                  <a:pt x="3496874" y="2331250"/>
                </a:lnTo>
                <a:lnTo>
                  <a:pt x="0" y="23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866988" y="5311063"/>
            <a:ext cx="3336157" cy="2395967"/>
          </a:xfrm>
          <a:custGeom>
            <a:avLst/>
            <a:gdLst/>
            <a:ahLst/>
            <a:cxnLst/>
            <a:rect l="l" t="t" r="r" b="b"/>
            <a:pathLst>
              <a:path w="3336157" h="2395967">
                <a:moveTo>
                  <a:pt x="0" y="0"/>
                </a:moveTo>
                <a:lnTo>
                  <a:pt x="3336156" y="0"/>
                </a:lnTo>
                <a:lnTo>
                  <a:pt x="3336156" y="2395967"/>
                </a:lnTo>
                <a:lnTo>
                  <a:pt x="0" y="2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829960" y="2965060"/>
            <a:ext cx="2956047" cy="2346069"/>
          </a:xfrm>
          <a:custGeom>
            <a:avLst/>
            <a:gdLst/>
            <a:ahLst/>
            <a:cxnLst/>
            <a:rect l="l" t="t" r="r" b="b"/>
            <a:pathLst>
              <a:path w="2956047" h="2346069">
                <a:moveTo>
                  <a:pt x="0" y="0"/>
                </a:moveTo>
                <a:lnTo>
                  <a:pt x="2956047" y="0"/>
                </a:lnTo>
                <a:lnTo>
                  <a:pt x="2956047" y="2346068"/>
                </a:lnTo>
                <a:lnTo>
                  <a:pt x="0" y="234606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1250" y="44575"/>
            <a:ext cx="14731087" cy="154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45700" lvl="1" indent="-872850" algn="l">
              <a:lnSpc>
                <a:spcPts val="11319"/>
              </a:lnSpc>
              <a:buFont typeface="Arial"/>
              <a:buChar char="•"/>
            </a:pPr>
            <a:r>
              <a:rPr lang="en-US" sz="8085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กราฟฟิกและตัวละครที่สวยงาม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32767" y="4228279"/>
            <a:ext cx="4069764" cy="130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7690" b="1">
                <a:solidFill>
                  <a:srgbClr val="FFFFFF"/>
                </a:solidFill>
                <a:latin typeface="Pridi Bold"/>
                <a:ea typeface="Pridi Bold"/>
                <a:cs typeface="Pridi Bold"/>
                <a:sym typeface="Pridi Bold"/>
              </a:rPr>
              <a:t>font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78404" y="3082736"/>
            <a:ext cx="4069764" cy="130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7690">
                <a:solidFill>
                  <a:srgbClr val="FFFFFF"/>
                </a:solidFill>
                <a:latin typeface="Sriracha"/>
                <a:ea typeface="Sriracha"/>
                <a:cs typeface="Sriracha"/>
                <a:sym typeface="Sriracha"/>
              </a:rPr>
              <a:t>font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98468" y="1933517"/>
            <a:ext cx="4069764" cy="131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769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font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041727" y="382997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075365" y="1612359"/>
            <a:ext cx="11851782" cy="236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8"/>
              </a:lnSpc>
            </a:pPr>
            <a:r>
              <a:rPr lang="en-US" sz="12392" b="1">
                <a:solidFill>
                  <a:srgbClr val="F6DB6E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ความยากระดับSS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8925" y="3676944"/>
            <a:ext cx="14044662" cy="290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1"/>
              </a:lnSpc>
            </a:pPr>
            <a:r>
              <a:rPr lang="en-US" sz="7908" b="1">
                <a:solidFill>
                  <a:srgbClr val="FF3131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หากผู้เล่นแพ้pointจะถูกหายไปทั้งหมด(0แต้ม)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10784" y="6562311"/>
            <a:ext cx="10707417" cy="11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9" b="1">
                <a:solidFill>
                  <a:srgbClr val="F0F9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การผ่าน1ชั้นใช้10000แต้ม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13706" y="1004225"/>
            <a:ext cx="14860587" cy="122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6"/>
              </a:lnSpc>
            </a:pPr>
            <a:r>
              <a:rPr lang="en-US" sz="7147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Pricing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2676287"/>
            <a:ext cx="16230600" cy="6046028"/>
            <a:chOff x="0" y="0"/>
            <a:chExt cx="4274726" cy="15923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592370"/>
            </a:xfrm>
            <a:custGeom>
              <a:avLst/>
              <a:gdLst/>
              <a:ahLst/>
              <a:cxnLst/>
              <a:rect l="l" t="t" r="r" b="b"/>
              <a:pathLst>
                <a:path w="4274726" h="159237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8043"/>
                  </a:lnTo>
                  <a:cubicBezTo>
                    <a:pt x="4274726" y="1581478"/>
                    <a:pt x="4263834" y="1592370"/>
                    <a:pt x="4250399" y="1592370"/>
                  </a:cubicBezTo>
                  <a:lnTo>
                    <a:pt x="24327" y="1592370"/>
                  </a:lnTo>
                  <a:cubicBezTo>
                    <a:pt x="10891" y="1592370"/>
                    <a:pt x="0" y="1581478"/>
                    <a:pt x="0" y="156804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63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66988" y="2739464"/>
            <a:ext cx="13143994" cy="467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3"/>
              </a:lnSpc>
            </a:pPr>
            <a:r>
              <a:rPr lang="en-US" sz="26709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2000บาท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13706" y="1004225"/>
            <a:ext cx="14860587" cy="122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6"/>
              </a:lnSpc>
            </a:pPr>
            <a:r>
              <a:rPr lang="en-US" sz="7147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Pricing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2676287"/>
            <a:ext cx="16230600" cy="6046028"/>
            <a:chOff x="0" y="0"/>
            <a:chExt cx="4274726" cy="15923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592370"/>
            </a:xfrm>
            <a:custGeom>
              <a:avLst/>
              <a:gdLst/>
              <a:ahLst/>
              <a:cxnLst/>
              <a:rect l="l" t="t" r="r" b="b"/>
              <a:pathLst>
                <a:path w="4274726" h="159237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8043"/>
                  </a:lnTo>
                  <a:cubicBezTo>
                    <a:pt x="4274726" y="1581478"/>
                    <a:pt x="4263834" y="1592370"/>
                    <a:pt x="4250399" y="1592370"/>
                  </a:cubicBezTo>
                  <a:lnTo>
                    <a:pt x="24327" y="1592370"/>
                  </a:lnTo>
                  <a:cubicBezTo>
                    <a:pt x="10891" y="1592370"/>
                    <a:pt x="0" y="1581478"/>
                    <a:pt x="0" y="156804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63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66988" y="2739464"/>
            <a:ext cx="13143994" cy="466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3"/>
              </a:lnSpc>
            </a:pPr>
            <a:r>
              <a:rPr lang="en-US" sz="26709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20บาท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9628" y="9258300"/>
            <a:ext cx="20727257" cy="1564684"/>
            <a:chOff x="0" y="0"/>
            <a:chExt cx="27636342" cy="2086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24521" cy="2086246"/>
            </a:xfrm>
            <a:custGeom>
              <a:avLst/>
              <a:gdLst/>
              <a:ahLst/>
              <a:cxnLst/>
              <a:rect l="l" t="t" r="r" b="b"/>
              <a:pathLst>
                <a:path w="13824521" h="2086246">
                  <a:moveTo>
                    <a:pt x="0" y="0"/>
                  </a:moveTo>
                  <a:lnTo>
                    <a:pt x="13824521" y="0"/>
                  </a:lnTo>
                  <a:lnTo>
                    <a:pt x="13824521" y="2086246"/>
                  </a:lnTo>
                  <a:lnTo>
                    <a:pt x="0" y="2086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811821" y="0"/>
              <a:ext cx="13824521" cy="2086246"/>
            </a:xfrm>
            <a:custGeom>
              <a:avLst/>
              <a:gdLst/>
              <a:ahLst/>
              <a:cxnLst/>
              <a:rect l="l" t="t" r="r" b="b"/>
              <a:pathLst>
                <a:path w="13824521" h="2086246">
                  <a:moveTo>
                    <a:pt x="0" y="0"/>
                  </a:moveTo>
                  <a:lnTo>
                    <a:pt x="13824521" y="0"/>
                  </a:lnTo>
                  <a:lnTo>
                    <a:pt x="13824521" y="2086246"/>
                  </a:lnTo>
                  <a:lnTo>
                    <a:pt x="0" y="2086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802230" y="1292193"/>
            <a:ext cx="9289436" cy="2263244"/>
          </a:xfrm>
          <a:custGeom>
            <a:avLst/>
            <a:gdLst/>
            <a:ahLst/>
            <a:cxnLst/>
            <a:rect l="l" t="t" r="r" b="b"/>
            <a:pathLst>
              <a:path w="9289436" h="2263244">
                <a:moveTo>
                  <a:pt x="0" y="0"/>
                </a:moveTo>
                <a:lnTo>
                  <a:pt x="9289436" y="0"/>
                </a:lnTo>
                <a:lnTo>
                  <a:pt x="9289436" y="2263244"/>
                </a:lnTo>
                <a:lnTo>
                  <a:pt x="0" y="226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3652" y="6717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06257" y="4786508"/>
            <a:ext cx="6121531" cy="2771384"/>
          </a:xfrm>
          <a:custGeom>
            <a:avLst/>
            <a:gdLst/>
            <a:ahLst/>
            <a:cxnLst/>
            <a:rect l="l" t="t" r="r" b="b"/>
            <a:pathLst>
              <a:path w="6121531" h="2771384">
                <a:moveTo>
                  <a:pt x="0" y="0"/>
                </a:moveTo>
                <a:lnTo>
                  <a:pt x="6121530" y="0"/>
                </a:lnTo>
                <a:lnTo>
                  <a:pt x="6121530" y="2771384"/>
                </a:lnTo>
                <a:lnTo>
                  <a:pt x="0" y="27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714504" y="2321009"/>
            <a:ext cx="12175452" cy="5644982"/>
          </a:xfrm>
          <a:custGeom>
            <a:avLst/>
            <a:gdLst/>
            <a:ahLst/>
            <a:cxnLst/>
            <a:rect l="l" t="t" r="r" b="b"/>
            <a:pathLst>
              <a:path w="12175452" h="5644982">
                <a:moveTo>
                  <a:pt x="0" y="0"/>
                </a:moveTo>
                <a:lnTo>
                  <a:pt x="12175452" y="0"/>
                </a:lnTo>
                <a:lnTo>
                  <a:pt x="12175452" y="5644982"/>
                </a:lnTo>
                <a:lnTo>
                  <a:pt x="0" y="564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0277" y="2815610"/>
            <a:ext cx="8743907" cy="440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21"/>
              </a:lnSpc>
            </a:pPr>
            <a:r>
              <a:rPr lang="en-US" sz="12658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420452" h="9981104">
                <a:moveTo>
                  <a:pt x="0" y="0"/>
                </a:moveTo>
                <a:lnTo>
                  <a:pt x="18420452" y="0"/>
                </a:lnTo>
                <a:lnTo>
                  <a:pt x="18420452" y="9981104"/>
                </a:lnTo>
                <a:lnTo>
                  <a:pt x="0" y="998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95" b="-183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1182779" y="673044"/>
              <a:ext cx="22018442" cy="12369911"/>
            </a:xfrm>
            <a:custGeom>
              <a:avLst/>
              <a:gdLst/>
              <a:ahLst/>
              <a:cxnLst/>
              <a:rect l="l" t="t" r="r" b="b"/>
              <a:pathLst>
                <a:path w="22018442" h="12369911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384000" cy="7303680"/>
            </a:xfrm>
            <a:custGeom>
              <a:avLst/>
              <a:gdLst/>
              <a:ahLst/>
              <a:cxnLst/>
              <a:rect l="l" t="t" r="r" b="b"/>
              <a:pathLst>
                <a:path w="24384000" h="730368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0" y="6668948"/>
              <a:ext cx="24384000" cy="7047052"/>
            </a:xfrm>
            <a:custGeom>
              <a:avLst/>
              <a:gdLst/>
              <a:ahLst/>
              <a:cxnLst/>
              <a:rect l="l" t="t" r="r" b="b"/>
              <a:pathLst>
                <a:path w="24384000" h="7047052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12577" y="1842001"/>
            <a:ext cx="5862846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 spc="-345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member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3579" y="4846003"/>
            <a:ext cx="12860843" cy="34140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6730300442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นายพีรพัทธ์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ชุมกลาง</a:t>
            </a:r>
            <a:endParaRPr lang="en-US" sz="3200" b="1" u="none" strike="noStrike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rgbClr val="EFD4A4"/>
              </a:solidFill>
              <a:latin typeface="Amaranth Bold"/>
              <a:ea typeface="Amaranth Bold"/>
              <a:cs typeface="Amaranth Bold"/>
              <a:sym typeface="Amaranth Bold"/>
            </a:endParaRPr>
          </a:p>
          <a:p>
            <a:pPr algn="ctr">
              <a:lnSpc>
                <a:spcPts val="4480"/>
              </a:lnSpc>
            </a:pP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6730300639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นางสาวสุวนันท์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พิงสันเทียะ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6730300655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นางสาวอัจฉรา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ดังดี</a:t>
            </a:r>
            <a:endParaRPr lang="en-US" sz="3200" b="1" u="none" strike="noStrike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rgbClr val="EFD4A4"/>
              </a:solidFill>
              <a:latin typeface="Amaranth Bold"/>
              <a:ea typeface="Amaranth Bold"/>
              <a:cs typeface="Amaranth Bold"/>
              <a:sym typeface="Amaranth Bold"/>
            </a:endParaRPr>
          </a:p>
          <a:p>
            <a:pPr algn="ctr">
              <a:lnSpc>
                <a:spcPts val="4480"/>
              </a:lnSpc>
            </a:pP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6730300728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นางสาว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ณัฏฐ์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อาภา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เลิศ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ศุภ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จิ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​ร​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โชติ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​</a:t>
            </a:r>
          </a:p>
          <a:p>
            <a:pPr algn="ctr">
              <a:lnSpc>
                <a:spcPts val="4480"/>
              </a:lnSpc>
            </a:pP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6730300809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นายปภากร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จันทร์ดี</a:t>
            </a:r>
            <a:endParaRPr lang="en-US" sz="3200" b="1" u="none" strike="noStrike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rgbClr val="EFD4A4"/>
              </a:solidFill>
              <a:latin typeface="Amaranth Bold"/>
              <a:ea typeface="Amaranth Bold"/>
              <a:cs typeface="Amaranth Bold"/>
              <a:sym typeface="Amaranth Bold"/>
            </a:endParaRPr>
          </a:p>
          <a:p>
            <a:pPr algn="ctr">
              <a:lnSpc>
                <a:spcPts val="4480"/>
              </a:lnSpc>
            </a:pP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6730300931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นายสุทธิภัทร</a:t>
            </a:r>
            <a:r>
              <a:rPr lang="en-US" sz="3200" b="1" u="none" strike="noStrike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</a:t>
            </a:r>
            <a:r>
              <a:rPr lang="en-US" sz="3200" b="1" u="none" strike="noStrike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วงค์สอาด</a:t>
            </a:r>
            <a:endParaRPr lang="en-US" sz="3200" b="1" u="none" strike="noStrike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rgbClr val="EFD4A4"/>
              </a:solidFill>
              <a:latin typeface="Amaranth Bold"/>
              <a:ea typeface="Amaranth Bold"/>
              <a:cs typeface="Amaranth Bold"/>
              <a:sym typeface="Amaranth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37374" y="2624454"/>
            <a:ext cx="8070039" cy="134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1"/>
              </a:lnSpc>
            </a:pPr>
            <a:r>
              <a:rPr lang="en-US" sz="7744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สมาชิก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2706" y="4353913"/>
            <a:ext cx="12058244" cy="286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             นางสาวสุวนันท์ พิงสันเทียะ 6730300639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ทำหน้าที่ จัดทำเอกสาร ทดสอบระบบ ทำรูปภาพประกอบเกม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            นางสาวนางสาวณัฏฐ์อาภา เลิศศุภจิรโชติ 6730300728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ทำหน้าที่ ออกแบบUX UI จัดการGit repository เขียนโค้ดส่วนติดต่อผู้ใช้</a:t>
            </a:r>
          </a:p>
          <a:p>
            <a:pPr algn="l">
              <a:lnSpc>
                <a:spcPts val="4559"/>
              </a:lnSpc>
            </a:pPr>
            <a:endParaRPr lang="en-US" sz="3256">
              <a:solidFill>
                <a:srgbClr val="044D3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86100" y="3308632"/>
            <a:ext cx="12058244" cy="14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 ระบบการเคลื่อนที่ที่ลื่นไหล</a:t>
            </a:r>
          </a:p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ตัวละครกระต่ายสามารถเคลื่อนที่ได้ 4 ทิศทาง (ซ้าย, ขวา, ขึ้น, ลง) ผ่านปุ่มควบคุมที่ตอบสนองเร็วและแม่นยำ ช่วยให้ผู้เล่นหลบหลีกอุปสรรคและศัตรูได้สนุกและท้าทาย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80203" y="1476538"/>
            <a:ext cx="8070039" cy="134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1"/>
              </a:lnSpc>
            </a:pPr>
            <a:r>
              <a:rPr lang="en-US" sz="7744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HIGHLIGHT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6100" y="5067300"/>
            <a:ext cx="12058244" cy="14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อุปสรรคและความท้าทาย</a:t>
            </a:r>
          </a:p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มีต้นไม้เป็นอุปสรรคที่ชนแล้วเสียพลังชีวิต และศัตรูที่เคลื่อนที่ได้ ผู้เล่นต้องคำนวณเส้นทางและตัดสินใจอย่างรวดเร็วเพื่อหลบหลีกหรือหาทางผ่าน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6100" y="6913598"/>
            <a:ext cx="12058244" cy="14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ระบบเก็บคะแนนและความก้าวหน้า</a:t>
            </a:r>
          </a:p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ผู้เล่นสามารถเก็บเหรียญสะสมคะแนนระหว่างเล่น เพิ่มเป้าหมายให้กับเกมและกระตุ้นให้เล่นซ้ำเพื่อทำคะแนนสูงสุด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50481" y="2017725"/>
            <a:ext cx="12387037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ระบบ SAVE/LOAD</a:t>
            </a:r>
          </a:p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ผู้เล่นสามารถบันทึกความคืบหน้าของเกมและเล่นต่อจากจุดที่ค้างไว้ ลดความน่าเบื่อจากการเริ่มใหม่ทุกครั้ง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4863" y="3753374"/>
            <a:ext cx="12387037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ด่านที่มีความยากเพิ่มขึ้น</a:t>
            </a:r>
          </a:p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เกมมีหลายด่านที่มีอุปสรรคและศัตรูแตกต่างกัน ทำให้ผู้เล่นต้องปรับกลยุทธ์การเล่นตามแต่ละด่านเพื่อไม่ให้เกมซ้ำซาก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4863" y="5886658"/>
            <a:ext cx="12387037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เทคโนโลยีที่ใช้</a:t>
            </a:r>
          </a:p>
          <a:p>
            <a:pPr algn="l">
              <a:lnSpc>
                <a:spcPts val="3863"/>
              </a:lnSpc>
            </a:pPr>
            <a:r>
              <a:rPr lang="en-US" sz="276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ใช้ FXGL GAME ENGINE, TILED MAP EDITOR และ MAVEN เพื่อพัฒนาเกมที่มีระบบการจัดการที่ดีและสามารถขยายฟีเจอร์ได้ในอนาคต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42904" y="4199091"/>
            <a:ext cx="13912568" cy="292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 Problem (Motivation/Pain Point) เกมแนวผจญภัยมักต้องการ ระบบการเคลื่อนที่ที่ลื่นไหล, ความท้าทายจากอุปสรรค, และระบบเซฟเกม แต่ปัจจุบันเกมแนวนี้ส่วนใหญ่ ไม่มีระบบเซฟ/โหลดที่สะดวก ทำให้ผู้เล่นต้องเริ่มใหม่เมื่อออกจากเกม ขาดระบบอุปสรรคและศัตรูที่ส่งผลต่อพลังชีวิต ไม่มีการเก็บคะแนนเพื่อกระตุ้นให้เล่นซ้ำ  เหตุผลที่สร้างเกม: เพื่อพัฒนาเกมแนว Platformer + Adventure ที่สนุกและมีระบบ Save/Load เพื่อทดสอบการใช้ FXGL + JavaFX + Tiled เพื่อออกแบบระบบอุปสรรคและความท้าทายที่เหมาะสม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08981" y="2365609"/>
            <a:ext cx="8688147" cy="134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1"/>
              </a:lnSpc>
            </a:pPr>
            <a:r>
              <a:rPr lang="en-US" sz="7744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TECHNICAL DETAIJS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2151" y="3733165"/>
            <a:ext cx="14641053" cy="340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     เกมนี้ถูกพัฒนาขึ้นโดยใช้ FXGL (JavaFX Game Library) + Tiled โดยใช้แนวคิด Object-Oriented Programming (OOP) และ Event-Driven Programming  เทคโนโลยีที่ใช้ JavaFX + FXGL → สร้างกราฟิกและควบคุมการเคลื่อนที่ Tiled Map Editor → ใช้ออกแบบแผนที่และอุปสรรค Maven → ใช้จัดการ dependency ต่างๆ  หลักการทำงานของระบบ การเคลื่อนที่ของกระต่าย (4 ทิศทาง) → ควบคุมด้วยปุ่มลูกศร การชนอุปสรรค (ต้นไม้, ศัตรู) ชนต้นไม้ → เสียพลังชีวิต ชนศัตรู → อาจต้องเริ่มใหม่ ระบบคะแนน → เก็บเหรียญเพื่อเพิ่มคะแนน ปลายทางเพื่อผ่านด่าน → เมื่อถึงจุดหมายจะไปด่านถัดไป ระบบ Save/Load บันทึกตำแหน่ง, คะแนน, และสถานะด่านปัจจุบัน โหลดเกมเพื่อเล่นต่อจากจุดเดิม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6384" y="1559560"/>
            <a:ext cx="4229576" cy="158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Solution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24016" y="3384668"/>
            <a:ext cx="5253758" cy="3894107"/>
          </a:xfrm>
          <a:custGeom>
            <a:avLst/>
            <a:gdLst/>
            <a:ahLst/>
            <a:cxnLst/>
            <a:rect l="l" t="t" r="r" b="b"/>
            <a:pathLst>
              <a:path w="5253758" h="3894107">
                <a:moveTo>
                  <a:pt x="0" y="0"/>
                </a:moveTo>
                <a:lnTo>
                  <a:pt x="5253758" y="0"/>
                </a:lnTo>
                <a:lnTo>
                  <a:pt x="5253758" y="3894107"/>
                </a:lnTo>
                <a:lnTo>
                  <a:pt x="0" y="3894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412308" y="3492990"/>
            <a:ext cx="5360031" cy="3785785"/>
          </a:xfrm>
          <a:custGeom>
            <a:avLst/>
            <a:gdLst/>
            <a:ahLst/>
            <a:cxnLst/>
            <a:rect l="l" t="t" r="r" b="b"/>
            <a:pathLst>
              <a:path w="5360031" h="3785785">
                <a:moveTo>
                  <a:pt x="0" y="0"/>
                </a:moveTo>
                <a:lnTo>
                  <a:pt x="5360031" y="0"/>
                </a:lnTo>
                <a:lnTo>
                  <a:pt x="5360031" y="3785785"/>
                </a:lnTo>
                <a:lnTo>
                  <a:pt x="0" y="378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080203" y="1476538"/>
            <a:ext cx="8070039" cy="134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1"/>
              </a:lnSpc>
            </a:pPr>
            <a:r>
              <a:rPr lang="en-US" sz="7744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DEMO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0880" y="7350396"/>
            <a:ext cx="536003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หน้าจอเกมส์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12308" y="7378654"/>
            <a:ext cx="536003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ภายในเกมส์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16593" y="4289628"/>
            <a:ext cx="6076587" cy="728002"/>
          </a:xfrm>
          <a:custGeom>
            <a:avLst/>
            <a:gdLst/>
            <a:ahLst/>
            <a:cxnLst/>
            <a:rect l="l" t="t" r="r" b="b"/>
            <a:pathLst>
              <a:path w="6076587" h="728002">
                <a:moveTo>
                  <a:pt x="0" y="0"/>
                </a:moveTo>
                <a:lnTo>
                  <a:pt x="6076586" y="0"/>
                </a:lnTo>
                <a:lnTo>
                  <a:pt x="6076586" y="728002"/>
                </a:lnTo>
                <a:lnTo>
                  <a:pt x="0" y="728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115222" y="3295260"/>
            <a:ext cx="5657117" cy="4177290"/>
          </a:xfrm>
          <a:custGeom>
            <a:avLst/>
            <a:gdLst/>
            <a:ahLst/>
            <a:cxnLst/>
            <a:rect l="l" t="t" r="r" b="b"/>
            <a:pathLst>
              <a:path w="5657117" h="4177290">
                <a:moveTo>
                  <a:pt x="0" y="0"/>
                </a:moveTo>
                <a:lnTo>
                  <a:pt x="5657117" y="0"/>
                </a:lnTo>
                <a:lnTo>
                  <a:pt x="5657117" y="4177290"/>
                </a:lnTo>
                <a:lnTo>
                  <a:pt x="0" y="417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080203" y="1476538"/>
            <a:ext cx="8070039" cy="134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1"/>
              </a:lnSpc>
            </a:pPr>
            <a:r>
              <a:rPr lang="en-US" sz="7744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DEMO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31551" y="5048250"/>
            <a:ext cx="1188006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Status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2351" y="7607254"/>
            <a:ext cx="962858" cy="53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ร้านค้า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6146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546146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684454" y="72009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5684454" y="-1028700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3149692" y="0"/>
                </a:moveTo>
                <a:lnTo>
                  <a:pt x="0" y="0"/>
                </a:lnTo>
                <a:lnTo>
                  <a:pt x="0" y="4114800"/>
                </a:lnTo>
                <a:lnTo>
                  <a:pt x="3149692" y="4114800"/>
                </a:lnTo>
                <a:lnTo>
                  <a:pt x="314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447925" y="9210675"/>
            <a:ext cx="23183850" cy="1304925"/>
            <a:chOff x="0" y="0"/>
            <a:chExt cx="6106035" cy="34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7925" y="-219075"/>
            <a:ext cx="23183850" cy="1304925"/>
            <a:chOff x="0" y="0"/>
            <a:chExt cx="6106035" cy="34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6035" cy="343684"/>
            </a:xfrm>
            <a:custGeom>
              <a:avLst/>
              <a:gdLst/>
              <a:ahLst/>
              <a:cxnLst/>
              <a:rect l="l" t="t" r="r" b="b"/>
              <a:pathLst>
                <a:path w="6106035" h="343684">
                  <a:moveTo>
                    <a:pt x="0" y="0"/>
                  </a:moveTo>
                  <a:lnTo>
                    <a:pt x="6106035" y="0"/>
                  </a:lnTo>
                  <a:lnTo>
                    <a:pt x="6106035" y="343684"/>
                  </a:lnTo>
                  <a:lnTo>
                    <a:pt x="0" y="343684"/>
                  </a:lnTo>
                  <a:close/>
                </a:path>
              </a:pathLst>
            </a:custGeom>
            <a:solidFill>
              <a:srgbClr val="85AB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06035" cy="38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871" y="3644982"/>
            <a:ext cx="14641053" cy="292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   แม้ว่าโครงงานนี้จะเป็น เกมต้นแบบ (Prototype) แต่สามารถนำไปพัฒนาเป็นเกมเชิงธุรกิจในอนาคตได้ โดยมีโมเดลรายได้ดังนี้:  </a:t>
            </a: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1. ปล่อยให้เล่นฟรี + โฆษณา (Freemium) ให้เล่นฟรีและแสดงโฆษณาตามด่านหรือเมนูหลัก </a:t>
            </a: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2. In-App Purchases (ซื้อไอเท็มพิเศษ) เพิ่มระบบขายไอเท็ม เช่น สกินตัวละคร, พลังพิเศษ (กระโดดสูง, วิ่งเร็ว) </a:t>
            </a: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044D3A"/>
                </a:solidFill>
                <a:latin typeface="Arimo"/>
                <a:ea typeface="Arimo"/>
                <a:cs typeface="Arimo"/>
                <a:sym typeface="Arimo"/>
              </a:rPr>
              <a:t>3. Premium Version (เวอร์ชันไม่มีโฆษณา)   ขายเกมเวอร์ชันพรีเมียม ไม่มีโฆษณา + มีด่านพิเศษ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3906" y="102650"/>
            <a:ext cx="5226984" cy="32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44D3A"/>
                </a:solidFill>
                <a:latin typeface="CAT Neuzeit"/>
                <a:ea typeface="CAT Neuzeit"/>
                <a:cs typeface="CAT Neuzeit"/>
                <a:sym typeface="CAT Neuzeit"/>
              </a:rPr>
              <a:t>      Pricing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26758" y="2141688"/>
            <a:ext cx="13945790" cy="61615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27816" y="17411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24851" y="830319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416153">
            <a:off x="8658520" y="6565587"/>
            <a:ext cx="1847411" cy="2762484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54048" y="3882891"/>
            <a:ext cx="1132951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  CAR ADVENTURE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3224" y="5454683"/>
            <a:ext cx="8121627" cy="65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4331" b="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GAME</a:t>
            </a:r>
          </a:p>
        </p:txBody>
      </p:sp>
      <p:sp>
        <p:nvSpPr>
          <p:cNvPr id="9" name="Freeform 9"/>
          <p:cNvSpPr/>
          <p:nvPr/>
        </p:nvSpPr>
        <p:spPr>
          <a:xfrm>
            <a:off x="96807" y="-993840"/>
            <a:ext cx="5262041" cy="2183747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12024">
            <a:off x="14667566" y="1181090"/>
            <a:ext cx="431990" cy="3005146"/>
          </a:xfrm>
          <a:custGeom>
            <a:avLst/>
            <a:gdLst/>
            <a:ahLst/>
            <a:cxnLst/>
            <a:rect l="l" t="t" r="r" b="b"/>
            <a:pathLst>
              <a:path w="431990" h="3005146">
                <a:moveTo>
                  <a:pt x="0" y="0"/>
                </a:moveTo>
                <a:lnTo>
                  <a:pt x="431989" y="0"/>
                </a:lnTo>
                <a:lnTo>
                  <a:pt x="431989" y="3005146"/>
                </a:lnTo>
                <a:lnTo>
                  <a:pt x="0" y="30051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52741" y="794682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521">
            <a:off x="342578" y="1741152"/>
            <a:ext cx="17602844" cy="7777257"/>
          </a:xfrm>
          <a:custGeom>
            <a:avLst/>
            <a:gdLst/>
            <a:ahLst/>
            <a:cxnLst/>
            <a:rect l="l" t="t" r="r" b="b"/>
            <a:pathLst>
              <a:path w="17602844" h="7777257">
                <a:moveTo>
                  <a:pt x="0" y="0"/>
                </a:moveTo>
                <a:lnTo>
                  <a:pt x="17602844" y="0"/>
                </a:lnTo>
                <a:lnTo>
                  <a:pt x="17602844" y="7777256"/>
                </a:lnTo>
                <a:lnTo>
                  <a:pt x="0" y="777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27816" y="17411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24851" y="830319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895508">
            <a:off x="13337144" y="-359086"/>
            <a:ext cx="1052485" cy="1573809"/>
          </a:xfrm>
          <a:custGeom>
            <a:avLst/>
            <a:gdLst/>
            <a:ahLst/>
            <a:cxnLst/>
            <a:rect l="l" t="t" r="r" b="b"/>
            <a:pathLst>
              <a:path w="1052485" h="1573809">
                <a:moveTo>
                  <a:pt x="0" y="0"/>
                </a:moveTo>
                <a:lnTo>
                  <a:pt x="1052485" y="0"/>
                </a:lnTo>
                <a:lnTo>
                  <a:pt x="1052485" y="1573810"/>
                </a:lnTo>
                <a:lnTo>
                  <a:pt x="0" y="1573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46666" y="2935727"/>
            <a:ext cx="1132951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รายชื่อสมาชิก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6598551"/>
            <a:ext cx="1828800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นายสุทธิภัทร วงค์สอาด 6730300931 </a:t>
            </a:r>
          </a:p>
          <a:p>
            <a:pPr algn="ctr">
              <a:lnSpc>
                <a:spcPts val="8399"/>
              </a:lnSpc>
            </a:pPr>
            <a:endParaRPr lang="en-US" sz="6999" b="1">
              <a:solidFill>
                <a:srgbClr val="2E2C7F"/>
              </a:solidFill>
              <a:latin typeface="Roca One Bold"/>
              <a:ea typeface="Roca One Bold"/>
              <a:cs typeface="Roca One Bold"/>
              <a:sym typeface="Roca On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576178" y="-1249732"/>
            <a:ext cx="5262041" cy="2183747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1" y="0"/>
                </a:lnTo>
                <a:lnTo>
                  <a:pt x="526204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001524">
            <a:off x="12769859" y="93955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5142987"/>
            <a:ext cx="1828800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นายพีรพัทธ์ ชุมกลาง 6730300442 </a:t>
            </a:r>
          </a:p>
          <a:p>
            <a:pPr algn="ctr">
              <a:lnSpc>
                <a:spcPts val="8399"/>
              </a:lnSpc>
            </a:pPr>
            <a:endParaRPr lang="en-US" sz="6999" b="1">
              <a:solidFill>
                <a:srgbClr val="2E2C7F"/>
              </a:solidFill>
              <a:latin typeface="Roca One Bold"/>
              <a:ea typeface="Roca One Bold"/>
              <a:cs typeface="Roca One Bold"/>
              <a:sym typeface="Roca One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42578" y="-157859"/>
            <a:ext cx="4469564" cy="3396869"/>
          </a:xfrm>
          <a:custGeom>
            <a:avLst/>
            <a:gdLst/>
            <a:ahLst/>
            <a:cxnLst/>
            <a:rect l="l" t="t" r="r" b="b"/>
            <a:pathLst>
              <a:path w="4469564" h="3396869">
                <a:moveTo>
                  <a:pt x="0" y="0"/>
                </a:moveTo>
                <a:lnTo>
                  <a:pt x="4469564" y="0"/>
                </a:lnTo>
                <a:lnTo>
                  <a:pt x="4469564" y="3396869"/>
                </a:lnTo>
                <a:lnTo>
                  <a:pt x="0" y="3396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1182779" y="673044"/>
              <a:ext cx="22018442" cy="12369911"/>
            </a:xfrm>
            <a:custGeom>
              <a:avLst/>
              <a:gdLst/>
              <a:ahLst/>
              <a:cxnLst/>
              <a:rect l="l" t="t" r="r" b="b"/>
              <a:pathLst>
                <a:path w="22018442" h="12369911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384000" cy="7303680"/>
            </a:xfrm>
            <a:custGeom>
              <a:avLst/>
              <a:gdLst/>
              <a:ahLst/>
              <a:cxnLst/>
              <a:rect l="l" t="t" r="r" b="b"/>
              <a:pathLst>
                <a:path w="24384000" h="730368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0" y="6668948"/>
              <a:ext cx="24384000" cy="7047052"/>
            </a:xfrm>
            <a:custGeom>
              <a:avLst/>
              <a:gdLst/>
              <a:ahLst/>
              <a:cxnLst/>
              <a:rect l="l" t="t" r="r" b="b"/>
              <a:pathLst>
                <a:path w="24384000" h="7047052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64617" y="1314896"/>
            <a:ext cx="3758766" cy="16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 spc="-23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Github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11023" y="5590683"/>
            <a:ext cx="4131177" cy="2843332"/>
            <a:chOff x="0" y="0"/>
            <a:chExt cx="5508236" cy="37911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08236" cy="3791109"/>
            </a:xfrm>
            <a:custGeom>
              <a:avLst/>
              <a:gdLst/>
              <a:ahLst/>
              <a:cxnLst/>
              <a:rect l="l" t="t" r="r" b="b"/>
              <a:pathLst>
                <a:path w="5508236" h="3791109">
                  <a:moveTo>
                    <a:pt x="0" y="0"/>
                  </a:moveTo>
                  <a:lnTo>
                    <a:pt x="5508236" y="0"/>
                  </a:lnTo>
                  <a:lnTo>
                    <a:pt x="5508236" y="3791109"/>
                  </a:lnTo>
                  <a:lnTo>
                    <a:pt x="0" y="37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598" r="-465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2454" y="682070"/>
              <a:ext cx="5083329" cy="249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b="1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https://github.com/Baconkinh/256702-F2-Team20-655-809.git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78411" y="5590683"/>
            <a:ext cx="4131177" cy="2843332"/>
            <a:chOff x="0" y="0"/>
            <a:chExt cx="5508236" cy="37911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08236" cy="3791109"/>
            </a:xfrm>
            <a:custGeom>
              <a:avLst/>
              <a:gdLst/>
              <a:ahLst/>
              <a:cxnLst/>
              <a:rect l="l" t="t" r="r" b="b"/>
              <a:pathLst>
                <a:path w="5508236" h="3791109">
                  <a:moveTo>
                    <a:pt x="0" y="0"/>
                  </a:moveTo>
                  <a:lnTo>
                    <a:pt x="5508236" y="0"/>
                  </a:lnTo>
                  <a:lnTo>
                    <a:pt x="5508236" y="3791109"/>
                  </a:lnTo>
                  <a:lnTo>
                    <a:pt x="0" y="37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598" r="-465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2454" y="682070"/>
              <a:ext cx="5083329" cy="249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b="1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https://github.com/arphanat39/256702-F2-Team19-639-728.git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99558" y="5590683"/>
            <a:ext cx="4131177" cy="2843332"/>
            <a:chOff x="0" y="0"/>
            <a:chExt cx="5508236" cy="37911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08236" cy="3791109"/>
            </a:xfrm>
            <a:custGeom>
              <a:avLst/>
              <a:gdLst/>
              <a:ahLst/>
              <a:cxnLst/>
              <a:rect l="l" t="t" r="r" b="b"/>
              <a:pathLst>
                <a:path w="5508236" h="3791109">
                  <a:moveTo>
                    <a:pt x="0" y="0"/>
                  </a:moveTo>
                  <a:lnTo>
                    <a:pt x="5508236" y="0"/>
                  </a:lnTo>
                  <a:lnTo>
                    <a:pt x="5508236" y="3791109"/>
                  </a:lnTo>
                  <a:lnTo>
                    <a:pt x="0" y="37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598" r="-465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2454" y="377270"/>
              <a:ext cx="5083329" cy="310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b="1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https://github.com/BeamXpeeraphat/256702-F2-Team16-442-931.git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22996" y="3008800"/>
            <a:ext cx="6359671" cy="1928932"/>
            <a:chOff x="0" y="0"/>
            <a:chExt cx="8479562" cy="25719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79562" cy="2571909"/>
            </a:xfrm>
            <a:custGeom>
              <a:avLst/>
              <a:gdLst/>
              <a:ahLst/>
              <a:cxnLst/>
              <a:rect l="l" t="t" r="r" b="b"/>
              <a:pathLst>
                <a:path w="8479562" h="2571909">
                  <a:moveTo>
                    <a:pt x="0" y="0"/>
                  </a:moveTo>
                  <a:lnTo>
                    <a:pt x="8479562" y="0"/>
                  </a:lnTo>
                  <a:lnTo>
                    <a:pt x="8479562" y="2571909"/>
                  </a:lnTo>
                  <a:lnTo>
                    <a:pt x="0" y="257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727" b="-87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27058" y="682070"/>
              <a:ext cx="7825446" cy="127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b="1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https://github.com/arphanat39/SimpleAdder.git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86205" y="3008800"/>
            <a:ext cx="6584772" cy="1928932"/>
            <a:chOff x="0" y="0"/>
            <a:chExt cx="8779696" cy="25719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79696" cy="2571909"/>
            </a:xfrm>
            <a:custGeom>
              <a:avLst/>
              <a:gdLst/>
              <a:ahLst/>
              <a:cxnLst/>
              <a:rect l="l" t="t" r="r" b="b"/>
              <a:pathLst>
                <a:path w="8779696" h="2571909">
                  <a:moveTo>
                    <a:pt x="0" y="0"/>
                  </a:moveTo>
                  <a:lnTo>
                    <a:pt x="8779696" y="0"/>
                  </a:lnTo>
                  <a:lnTo>
                    <a:pt x="8779696" y="2571909"/>
                  </a:lnTo>
                  <a:lnTo>
                    <a:pt x="0" y="257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806" b="-108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38634" y="682070"/>
              <a:ext cx="8102427" cy="127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b="1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https://github.com/BoBoXbank/minesweeper-655-809.git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13915">
            <a:off x="792276" y="332641"/>
            <a:ext cx="1717599" cy="2198526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28761">
            <a:off x="14882009" y="278946"/>
            <a:ext cx="2896292" cy="2577700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17316">
            <a:off x="15624081" y="7812509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37035" y="1792925"/>
            <a:ext cx="12703308" cy="6279315"/>
          </a:xfrm>
          <a:custGeom>
            <a:avLst/>
            <a:gdLst/>
            <a:ahLst/>
            <a:cxnLst/>
            <a:rect l="l" t="t" r="r" b="b"/>
            <a:pathLst>
              <a:path w="12703308" h="6279315">
                <a:moveTo>
                  <a:pt x="0" y="0"/>
                </a:moveTo>
                <a:lnTo>
                  <a:pt x="12703308" y="0"/>
                </a:lnTo>
                <a:lnTo>
                  <a:pt x="12703308" y="6279315"/>
                </a:lnTo>
                <a:lnTo>
                  <a:pt x="0" y="6279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1000"/>
            </a:blip>
            <a:stretch>
              <a:fillRect t="-3737" b="-3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49840" y="2718552"/>
            <a:ext cx="11187647" cy="439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667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  การสร้างเกมส์ขี่รถผจญภัยเป็นสิ่งที่เราสนใจ ทั้งในเรื่องการพัฒนาระบบเกม และการท้าทายที่ต้องเขียน Code ให้ตรง Concept ที่เราต้องการ เกมขี่รถผจญภัยเป็นแนวเกมที่ท้าทาย เพราะ</a:t>
            </a:r>
          </a:p>
          <a:p>
            <a:pPr algn="ctr">
              <a:lnSpc>
                <a:spcPts val="5834"/>
              </a:lnSpc>
            </a:pPr>
            <a:r>
              <a:rPr lang="en-US" sz="4667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ต้องมีระบบฟิสิกส์ การควบคุมที่แม่นยำ และการแสดงผลที่ลื่นไหล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28" y="788068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Problem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42668">
            <a:off x="15852029" y="468532"/>
            <a:ext cx="1717599" cy="2198526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9" y="0"/>
                </a:lnTo>
                <a:lnTo>
                  <a:pt x="1717599" y="2198527"/>
                </a:lnTo>
                <a:lnTo>
                  <a:pt x="0" y="2198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39029" y="3435681"/>
            <a:ext cx="16373465" cy="380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3"/>
              </a:lnSpc>
            </a:pPr>
            <a:r>
              <a:rPr lang="en-US" sz="374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เกมถูกพัฒนาด้วย JavaFX โดยใช้แนวคิด Object-Oriented Programming (OOP) และ Event-Driven Programming เพื่อให้ตัวเกมตอบสนองต่ออินพุตของผู้เล่นได้ดี</a:t>
            </a:r>
          </a:p>
          <a:p>
            <a:pPr algn="l">
              <a:lnSpc>
                <a:spcPts val="4683"/>
              </a:lnSpc>
            </a:pPr>
            <a:r>
              <a:rPr lang="en-US" sz="374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• ใช้ JavaFX Animation สำหรับการแสดงผลและการเคลื่อนไหวของตัวละคร</a:t>
            </a:r>
          </a:p>
          <a:p>
            <a:pPr algn="l">
              <a:lnSpc>
                <a:spcPts val="4683"/>
              </a:lnSpc>
            </a:pPr>
            <a:r>
              <a:rPr lang="en-US" sz="374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• ใช้ KeyEvent และ Event Handling เพื่อรับอินพุตจากคีย์บอร์ด</a:t>
            </a:r>
          </a:p>
          <a:p>
            <a:pPr algn="l">
              <a:lnSpc>
                <a:spcPts val="4683"/>
              </a:lnSpc>
            </a:pPr>
            <a:r>
              <a:rPr lang="en-US" sz="374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• ใช้ Thread หรือ Timeline เพื่อควบคุมการอัปเดตสถานะของเกมอย่างต่อเนื่อง</a:t>
            </a:r>
          </a:p>
          <a:p>
            <a:pPr algn="l">
              <a:lnSpc>
                <a:spcPts val="4683"/>
              </a:lnSpc>
            </a:pPr>
            <a:r>
              <a:rPr lang="en-US" sz="374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• ออกแบบให้รองรับ Reactive Programming เพื่อลดอาการกระตุกของเกม</a:t>
            </a:r>
          </a:p>
          <a:p>
            <a:pPr algn="l">
              <a:lnSpc>
                <a:spcPts val="2175"/>
              </a:lnSpc>
            </a:pPr>
            <a:endParaRPr lang="en-US" sz="3746">
              <a:solidFill>
                <a:srgbClr val="000000"/>
              </a:solidFill>
              <a:latin typeface="Roca One"/>
              <a:ea typeface="Roca One"/>
              <a:cs typeface="Roca One"/>
              <a:sym typeface="Roca On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0128" y="788068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89611" y="7597492"/>
            <a:ext cx="3178148" cy="2689508"/>
          </a:xfrm>
          <a:custGeom>
            <a:avLst/>
            <a:gdLst/>
            <a:ahLst/>
            <a:cxnLst/>
            <a:rect l="l" t="t" r="r" b="b"/>
            <a:pathLst>
              <a:path w="3178148" h="2689508">
                <a:moveTo>
                  <a:pt x="0" y="0"/>
                </a:moveTo>
                <a:lnTo>
                  <a:pt x="3178148" y="0"/>
                </a:lnTo>
                <a:lnTo>
                  <a:pt x="3178148" y="2689508"/>
                </a:lnTo>
                <a:lnTo>
                  <a:pt x="0" y="2689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416153">
            <a:off x="16116182" y="7771135"/>
            <a:ext cx="1189293" cy="1778382"/>
          </a:xfrm>
          <a:custGeom>
            <a:avLst/>
            <a:gdLst/>
            <a:ahLst/>
            <a:cxnLst/>
            <a:rect l="l" t="t" r="r" b="b"/>
            <a:pathLst>
              <a:path w="1189293" h="1778382">
                <a:moveTo>
                  <a:pt x="0" y="0"/>
                </a:moveTo>
                <a:lnTo>
                  <a:pt x="1189293" y="0"/>
                </a:lnTo>
                <a:lnTo>
                  <a:pt x="1189293" y="1778383"/>
                </a:lnTo>
                <a:lnTo>
                  <a:pt x="0" y="1778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58973" y="1386873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7" y="0"/>
                </a:lnTo>
                <a:lnTo>
                  <a:pt x="502857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8034" y="2978225"/>
            <a:ext cx="6633130" cy="4330185"/>
          </a:xfrm>
          <a:custGeom>
            <a:avLst/>
            <a:gdLst/>
            <a:ahLst/>
            <a:cxnLst/>
            <a:rect l="l" t="t" r="r" b="b"/>
            <a:pathLst>
              <a:path w="6633130" h="4330185">
                <a:moveTo>
                  <a:pt x="0" y="0"/>
                </a:moveTo>
                <a:lnTo>
                  <a:pt x="6633129" y="0"/>
                </a:lnTo>
                <a:lnTo>
                  <a:pt x="6633129" y="4330185"/>
                </a:lnTo>
                <a:lnTo>
                  <a:pt x="0" y="4330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2978408"/>
            <a:ext cx="7684291" cy="4331949"/>
          </a:xfrm>
          <a:custGeom>
            <a:avLst/>
            <a:gdLst/>
            <a:ahLst/>
            <a:cxnLst/>
            <a:rect l="l" t="t" r="r" b="b"/>
            <a:pathLst>
              <a:path w="7684291" h="4331949">
                <a:moveTo>
                  <a:pt x="0" y="0"/>
                </a:moveTo>
                <a:lnTo>
                  <a:pt x="7684291" y="0"/>
                </a:lnTo>
                <a:lnTo>
                  <a:pt x="7684291" y="4331949"/>
                </a:lnTo>
                <a:lnTo>
                  <a:pt x="0" y="433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68034" y="788068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31365" y="7996157"/>
            <a:ext cx="6225271" cy="87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4"/>
              </a:lnSpc>
            </a:pPr>
            <a:r>
              <a:rPr lang="en-US" sz="49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หน้าจอก่อนกดเริ่มเกมส์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58973" y="1386873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7" y="0"/>
                </a:lnTo>
                <a:lnTo>
                  <a:pt x="502857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3174" y="2587000"/>
            <a:ext cx="6355493" cy="4806072"/>
          </a:xfrm>
          <a:custGeom>
            <a:avLst/>
            <a:gdLst/>
            <a:ahLst/>
            <a:cxnLst/>
            <a:rect l="l" t="t" r="r" b="b"/>
            <a:pathLst>
              <a:path w="6355493" h="4806072">
                <a:moveTo>
                  <a:pt x="0" y="0"/>
                </a:moveTo>
                <a:lnTo>
                  <a:pt x="6355493" y="0"/>
                </a:lnTo>
                <a:lnTo>
                  <a:pt x="6355493" y="4806072"/>
                </a:lnTo>
                <a:lnTo>
                  <a:pt x="0" y="4806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84736" y="2587000"/>
            <a:ext cx="8274564" cy="4652556"/>
          </a:xfrm>
          <a:custGeom>
            <a:avLst/>
            <a:gdLst/>
            <a:ahLst/>
            <a:cxnLst/>
            <a:rect l="l" t="t" r="r" b="b"/>
            <a:pathLst>
              <a:path w="8274564" h="4652556">
                <a:moveTo>
                  <a:pt x="0" y="0"/>
                </a:moveTo>
                <a:lnTo>
                  <a:pt x="8274564" y="0"/>
                </a:lnTo>
                <a:lnTo>
                  <a:pt x="8274564" y="4652556"/>
                </a:lnTo>
                <a:lnTo>
                  <a:pt x="0" y="4652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68034" y="788068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396" y="7993147"/>
            <a:ext cx="6225271" cy="86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</a:pPr>
            <a:r>
              <a:rPr lang="en-US" sz="49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คำอธิบายการเล่น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74001" y="7983622"/>
            <a:ext cx="5896033" cy="84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471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หน้าต่างเลือก Level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31488" y="1718986"/>
            <a:ext cx="13425024" cy="7539314"/>
          </a:xfrm>
          <a:custGeom>
            <a:avLst/>
            <a:gdLst/>
            <a:ahLst/>
            <a:cxnLst/>
            <a:rect l="l" t="t" r="r" b="b"/>
            <a:pathLst>
              <a:path w="13425024" h="7539314">
                <a:moveTo>
                  <a:pt x="0" y="0"/>
                </a:moveTo>
                <a:lnTo>
                  <a:pt x="13425024" y="0"/>
                </a:lnTo>
                <a:lnTo>
                  <a:pt x="13425024" y="7539314"/>
                </a:lnTo>
                <a:lnTo>
                  <a:pt x="0" y="753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39103" y="670732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95983" y="9289204"/>
            <a:ext cx="5896033" cy="84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471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หน้าต่างภายในเกม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0128" y="788068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Pricing</a:t>
            </a:r>
          </a:p>
        </p:txBody>
      </p:sp>
      <p:sp>
        <p:nvSpPr>
          <p:cNvPr id="5" name="Freeform 5"/>
          <p:cNvSpPr/>
          <p:nvPr/>
        </p:nvSpPr>
        <p:spPr>
          <a:xfrm>
            <a:off x="3099168" y="1843758"/>
            <a:ext cx="11115717" cy="7892159"/>
          </a:xfrm>
          <a:custGeom>
            <a:avLst/>
            <a:gdLst/>
            <a:ahLst/>
            <a:cxnLst/>
            <a:rect l="l" t="t" r="r" b="b"/>
            <a:pathLst>
              <a:path w="11115717" h="7892159">
                <a:moveTo>
                  <a:pt x="0" y="0"/>
                </a:moveTo>
                <a:lnTo>
                  <a:pt x="11115717" y="0"/>
                </a:lnTo>
                <a:lnTo>
                  <a:pt x="11115717" y="7892159"/>
                </a:lnTo>
                <a:lnTo>
                  <a:pt x="0" y="7892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37487" y="7798874"/>
            <a:ext cx="2654002" cy="2488126"/>
          </a:xfrm>
          <a:custGeom>
            <a:avLst/>
            <a:gdLst/>
            <a:ahLst/>
            <a:cxnLst/>
            <a:rect l="l" t="t" r="r" b="b"/>
            <a:pathLst>
              <a:path w="2654002" h="2488126">
                <a:moveTo>
                  <a:pt x="0" y="0"/>
                </a:moveTo>
                <a:lnTo>
                  <a:pt x="2654002" y="0"/>
                </a:lnTo>
                <a:lnTo>
                  <a:pt x="2654002" y="2488126"/>
                </a:lnTo>
                <a:lnTo>
                  <a:pt x="0" y="248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65325" y="4997083"/>
            <a:ext cx="3065526" cy="4114800"/>
          </a:xfrm>
          <a:custGeom>
            <a:avLst/>
            <a:gdLst/>
            <a:ahLst/>
            <a:cxnLst/>
            <a:rect l="l" t="t" r="r" b="b"/>
            <a:pathLst>
              <a:path w="3065526" h="4114800">
                <a:moveTo>
                  <a:pt x="0" y="0"/>
                </a:moveTo>
                <a:lnTo>
                  <a:pt x="3065526" y="0"/>
                </a:lnTo>
                <a:lnTo>
                  <a:pt x="30655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053658"/>
            <a:ext cx="2938608" cy="2233342"/>
          </a:xfrm>
          <a:custGeom>
            <a:avLst/>
            <a:gdLst/>
            <a:ahLst/>
            <a:cxnLst/>
            <a:rect l="l" t="t" r="r" b="b"/>
            <a:pathLst>
              <a:path w="2938608" h="2233342">
                <a:moveTo>
                  <a:pt x="0" y="0"/>
                </a:moveTo>
                <a:lnTo>
                  <a:pt x="2938608" y="0"/>
                </a:lnTo>
                <a:lnTo>
                  <a:pt x="2938608" y="2233342"/>
                </a:lnTo>
                <a:lnTo>
                  <a:pt x="0" y="2233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87823" y="4410892"/>
            <a:ext cx="9984833" cy="264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4"/>
              </a:lnSpc>
            </a:pPr>
            <a:r>
              <a:rPr lang="en-US" sz="49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ทำออกมาในรูปแบบที่ทุกคนสามารถเข้าเล่นได้ฟรีโดยที่จะเปิดรับคำแนะนำและจะนำสิ่งเหล่านั้นไปปรับปรุงให้ดียิ่งขึ้น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2056" y="2128884"/>
            <a:ext cx="18234341" cy="5365406"/>
            <a:chOff x="0" y="0"/>
            <a:chExt cx="24312454" cy="71538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24083033" cy="214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58"/>
                </a:lnSpc>
              </a:pPr>
              <a:r>
                <a:rPr lang="en-US" sz="10558">
                  <a:solidFill>
                    <a:srgbClr val="F2FCFC"/>
                  </a:solidFill>
                  <a:latin typeface="Retropix"/>
                  <a:ea typeface="Retropix"/>
                  <a:cs typeface="Retropix"/>
                  <a:sym typeface="Retropix"/>
                </a:rPr>
                <a:t>TOURNAMENT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270030" y="1511368"/>
              <a:ext cx="16772078" cy="5642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7"/>
                </a:lnSpc>
              </a:pPr>
              <a:r>
                <a:rPr lang="en-US" sz="24561">
                  <a:solidFill>
                    <a:srgbClr val="FFED95"/>
                  </a:solidFill>
                  <a:latin typeface="Retropix"/>
                  <a:ea typeface="Retropix"/>
                  <a:cs typeface="Retropix"/>
                  <a:sym typeface="Retropix"/>
                </a:rPr>
                <a:t>5Hearts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9422" y="1347384"/>
              <a:ext cx="24083033" cy="2078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  <a:spcBef>
                  <a:spcPct val="0"/>
                </a:spcBef>
              </a:pPr>
              <a:r>
                <a:rPr lang="en-US" sz="8642" spc="-172">
                  <a:solidFill>
                    <a:srgbClr val="58B7FF"/>
                  </a:solidFill>
                  <a:latin typeface="Retropix"/>
                  <a:ea typeface="Retropix"/>
                  <a:cs typeface="Retropix"/>
                  <a:sym typeface="Retropix"/>
                </a:rPr>
                <a:t>OF 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593303" y="75721"/>
            <a:ext cx="8229828" cy="9182579"/>
          </a:xfrm>
          <a:custGeom>
            <a:avLst/>
            <a:gdLst/>
            <a:ahLst/>
            <a:cxnLst/>
            <a:rect l="l" t="t" r="r" b="b"/>
            <a:pathLst>
              <a:path w="8229828" h="9182579">
                <a:moveTo>
                  <a:pt x="0" y="0"/>
                </a:moveTo>
                <a:lnTo>
                  <a:pt x="8229828" y="0"/>
                </a:lnTo>
                <a:lnTo>
                  <a:pt x="8229828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9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0576" y="0"/>
            <a:ext cx="12263879" cy="9182579"/>
          </a:xfrm>
          <a:custGeom>
            <a:avLst/>
            <a:gdLst/>
            <a:ahLst/>
            <a:cxnLst/>
            <a:rect l="l" t="t" r="r" b="b"/>
            <a:pathLst>
              <a:path w="12263879" h="9182579">
                <a:moveTo>
                  <a:pt x="0" y="0"/>
                </a:moveTo>
                <a:lnTo>
                  <a:pt x="12263879" y="0"/>
                </a:lnTo>
                <a:lnTo>
                  <a:pt x="12263879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1077954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5"/>
                </a:lnTo>
                <a:lnTo>
                  <a:pt x="0" y="16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609521" y="5147647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3706" y="1004225"/>
            <a:ext cx="14860587" cy="122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6"/>
              </a:lnSpc>
            </a:pPr>
            <a:r>
              <a:rPr lang="en-US" sz="7147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member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2676287"/>
            <a:ext cx="16230600" cy="6046028"/>
            <a:chOff x="0" y="0"/>
            <a:chExt cx="4274726" cy="15923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74726" cy="1592370"/>
            </a:xfrm>
            <a:custGeom>
              <a:avLst/>
              <a:gdLst/>
              <a:ahLst/>
              <a:cxnLst/>
              <a:rect l="l" t="t" r="r" b="b"/>
              <a:pathLst>
                <a:path w="4274726" h="159237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8043"/>
                  </a:lnTo>
                  <a:cubicBezTo>
                    <a:pt x="4274726" y="1581478"/>
                    <a:pt x="4263834" y="1592370"/>
                    <a:pt x="4250399" y="1592370"/>
                  </a:cubicBezTo>
                  <a:lnTo>
                    <a:pt x="24327" y="1592370"/>
                  </a:lnTo>
                  <a:cubicBezTo>
                    <a:pt x="10891" y="1592370"/>
                    <a:pt x="0" y="1581478"/>
                    <a:pt x="0" y="156804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274726" cy="163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91481" y="3502593"/>
            <a:ext cx="7560417" cy="199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6"/>
              </a:lnSpc>
            </a:pPr>
            <a:r>
              <a:rPr lang="en-US" sz="5683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นายปภากร จันทร์ดี</a:t>
            </a:r>
          </a:p>
          <a:p>
            <a:pPr algn="ctr">
              <a:lnSpc>
                <a:spcPts val="7956"/>
              </a:lnSpc>
            </a:pPr>
            <a:r>
              <a:rPr lang="en-US" sz="5683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6730300809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59007" y="3495208"/>
            <a:ext cx="7560417" cy="199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6"/>
              </a:lnSpc>
            </a:pPr>
            <a:r>
              <a:rPr lang="en-US" sz="5683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นางสาวอัจฉรา  ดังดี</a:t>
            </a:r>
          </a:p>
          <a:p>
            <a:pPr algn="ctr">
              <a:lnSpc>
                <a:spcPts val="7956"/>
              </a:lnSpc>
            </a:pPr>
            <a:r>
              <a:rPr lang="en-US" sz="5683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6730300655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92050" y="5588100"/>
            <a:ext cx="6266957" cy="217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จัดหน้า UI</a:t>
            </a:r>
          </a:p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เพิ่มฟังก์ชันต่างๆ</a:t>
            </a:r>
          </a:p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ออกแบบรูปแบบการเล่น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30407" y="5588100"/>
            <a:ext cx="5821803" cy="217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ตกแต่งหน้า UI</a:t>
            </a:r>
          </a:p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ทำรูปภาพประกอบเกม</a:t>
            </a:r>
          </a:p>
          <a:p>
            <a:pPr marL="890102" lvl="1" indent="-445051" algn="ctr">
              <a:lnSpc>
                <a:spcPts val="5771"/>
              </a:lnSpc>
              <a:buFont typeface="Arial"/>
              <a:buChar char="•"/>
            </a:pPr>
            <a:r>
              <a:rPr lang="en-US" sz="412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ออกแบบสกิลตัวละคร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93624" y="4755643"/>
            <a:ext cx="11366316" cy="250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6"/>
              </a:lnSpc>
            </a:pPr>
            <a:r>
              <a:rPr lang="en-US" sz="7204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Tournament Of-5-Hearts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32927" y="1177622"/>
            <a:ext cx="10024782" cy="306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0"/>
              </a:lnSpc>
            </a:pPr>
            <a:r>
              <a:rPr lang="en-US" sz="17857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98454" y="3602563"/>
            <a:ext cx="8862716" cy="128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7"/>
              </a:lnSpc>
            </a:pPr>
            <a:r>
              <a:rPr lang="en-US" sz="7541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95980" y="561436"/>
            <a:ext cx="4648252" cy="2104390"/>
          </a:xfrm>
          <a:custGeom>
            <a:avLst/>
            <a:gdLst/>
            <a:ahLst/>
            <a:cxnLst/>
            <a:rect l="l" t="t" r="r" b="b"/>
            <a:pathLst>
              <a:path w="4648252" h="2104390">
                <a:moveTo>
                  <a:pt x="0" y="0"/>
                </a:moveTo>
                <a:lnTo>
                  <a:pt x="4648252" y="0"/>
                </a:lnTo>
                <a:lnTo>
                  <a:pt x="4648252" y="2104390"/>
                </a:lnTo>
                <a:lnTo>
                  <a:pt x="0" y="210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60712" y="14327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78925" y="728135"/>
            <a:ext cx="14088809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Tournament-Of-5-Hearts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3394501"/>
            <a:ext cx="16230600" cy="4580829"/>
            <a:chOff x="0" y="0"/>
            <a:chExt cx="4274726" cy="12064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206473"/>
            </a:xfrm>
            <a:custGeom>
              <a:avLst/>
              <a:gdLst/>
              <a:ahLst/>
              <a:cxnLst/>
              <a:rect l="l" t="t" r="r" b="b"/>
              <a:pathLst>
                <a:path w="4274726" h="120647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182147"/>
                  </a:lnTo>
                  <a:cubicBezTo>
                    <a:pt x="4274726" y="1188598"/>
                    <a:pt x="4272163" y="1194786"/>
                    <a:pt x="4267601" y="1199348"/>
                  </a:cubicBezTo>
                  <a:cubicBezTo>
                    <a:pt x="4263039" y="1203910"/>
                    <a:pt x="4256851" y="1206473"/>
                    <a:pt x="4250399" y="1206473"/>
                  </a:cubicBezTo>
                  <a:lnTo>
                    <a:pt x="24327" y="1206473"/>
                  </a:lnTo>
                  <a:cubicBezTo>
                    <a:pt x="10891" y="1206473"/>
                    <a:pt x="0" y="1195582"/>
                    <a:pt x="0" y="11821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24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13706" y="4486515"/>
            <a:ext cx="14870083" cy="227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30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คือเกม</a:t>
            </a:r>
            <a:r>
              <a:rPr lang="en-US" sz="4306" b="1">
                <a:solidFill>
                  <a:srgbClr val="B3331F"/>
                </a:solidFill>
                <a:latin typeface="Arimo Bold"/>
                <a:ea typeface="Arimo Bold"/>
                <a:cs typeface="Arimo Bold"/>
                <a:sym typeface="Arimo Bold"/>
              </a:rPr>
              <a:t>แนว Turn-Based Strategy</a:t>
            </a:r>
            <a:r>
              <a:rPr lang="en-US" sz="430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ที่เน้นการวางแผนและการตัดสินใจอย่างมีชั้นเชิง ตัวเกมมีระบบสกิลตัวละครที่หลากหลาย และระบบต่อสู้ที่เปิดโอกาสให้ผู้เล่นได้วางแผนอย่างรอบคอบ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996876" y="-3011591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61048" y="3380199"/>
            <a:ext cx="14088809" cy="78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8"/>
              </a:lnSpc>
            </a:pPr>
            <a:r>
              <a:rPr lang="en-US" sz="4620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Tournament-Of-5-Hearts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6310" y="4966702"/>
            <a:ext cx="16230600" cy="4580829"/>
            <a:chOff x="0" y="0"/>
            <a:chExt cx="4274726" cy="12064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206473"/>
            </a:xfrm>
            <a:custGeom>
              <a:avLst/>
              <a:gdLst/>
              <a:ahLst/>
              <a:cxnLst/>
              <a:rect l="l" t="t" r="r" b="b"/>
              <a:pathLst>
                <a:path w="4274726" h="120647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182147"/>
                  </a:lnTo>
                  <a:cubicBezTo>
                    <a:pt x="4274726" y="1188598"/>
                    <a:pt x="4272163" y="1194786"/>
                    <a:pt x="4267601" y="1199348"/>
                  </a:cubicBezTo>
                  <a:cubicBezTo>
                    <a:pt x="4263039" y="1203910"/>
                    <a:pt x="4256851" y="1206473"/>
                    <a:pt x="4250399" y="1206473"/>
                  </a:cubicBezTo>
                  <a:lnTo>
                    <a:pt x="24327" y="1206473"/>
                  </a:lnTo>
                  <a:cubicBezTo>
                    <a:pt x="10891" y="1206473"/>
                    <a:pt x="0" y="1195582"/>
                    <a:pt x="0" y="11821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24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67150" y="5443048"/>
            <a:ext cx="15958372" cy="351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9"/>
              </a:lnSpc>
            </a:pPr>
            <a:r>
              <a:rPr lang="en-US" sz="499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จุดเริ่มต้นเพราะผู้พัฒนาชื่น</a:t>
            </a:r>
            <a:r>
              <a:rPr lang="en-US" sz="4992" b="1">
                <a:solidFill>
                  <a:srgbClr val="B3331F"/>
                </a:solidFill>
                <a:latin typeface="Arimo Bold"/>
                <a:ea typeface="Arimo Bold"/>
                <a:cs typeface="Arimo Bold"/>
                <a:sym typeface="Arimo Bold"/>
              </a:rPr>
              <a:t>ชอบเกมส์แนวเทิร์นเบส</a:t>
            </a:r>
            <a:r>
              <a:rPr lang="en-US" sz="499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ที่จำเป็นต้องใช้กลยุทธการวางแผนที่แยบยล จึงอยากสร้างเกมส์ที่สามารถเป็นจึงอยากสร้างเกมที่สามารถมอบประสบการณ์การวางแผนที่ลึกซึ้ง ท้าทาย และให้ผู้เล่นได้ใช้ความคิดอย่างเต็มที่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47432" y="453264"/>
            <a:ext cx="13455083" cy="244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5"/>
              </a:lnSpc>
            </a:pPr>
            <a:r>
              <a:rPr lang="en-US" sz="14067" b="1">
                <a:solidFill>
                  <a:srgbClr val="F0F9FF"/>
                </a:solidFill>
                <a:latin typeface="Arimo Bold"/>
                <a:ea typeface="Arimo Bold"/>
                <a:cs typeface="Arimo Bold"/>
                <a:sym typeface="Arimo Bold"/>
              </a:rPr>
              <a:t>ทำไมจึงเกิด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78675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7315200" y="0"/>
                </a:moveTo>
                <a:lnTo>
                  <a:pt x="0" y="0"/>
                </a:lnTo>
                <a:lnTo>
                  <a:pt x="0" y="3737402"/>
                </a:lnTo>
                <a:lnTo>
                  <a:pt x="7315200" y="373740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2847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56191" y="7027933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7984" y="814784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2407" y="8402605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31217" y="8787187"/>
            <a:ext cx="5871153" cy="2999626"/>
          </a:xfrm>
          <a:custGeom>
            <a:avLst/>
            <a:gdLst/>
            <a:ahLst/>
            <a:cxnLst/>
            <a:rect l="l" t="t" r="r" b="b"/>
            <a:pathLst>
              <a:path w="5871153" h="2999626">
                <a:moveTo>
                  <a:pt x="0" y="0"/>
                </a:moveTo>
                <a:lnTo>
                  <a:pt x="5871153" y="0"/>
                </a:lnTo>
                <a:lnTo>
                  <a:pt x="5871153" y="2999626"/>
                </a:lnTo>
                <a:lnTo>
                  <a:pt x="0" y="2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136937" y="-2643677"/>
            <a:ext cx="6604087" cy="9182579"/>
          </a:xfrm>
          <a:custGeom>
            <a:avLst/>
            <a:gdLst/>
            <a:ahLst/>
            <a:cxnLst/>
            <a:rect l="l" t="t" r="r" b="b"/>
            <a:pathLst>
              <a:path w="6604087" h="9182579">
                <a:moveTo>
                  <a:pt x="0" y="0"/>
                </a:moveTo>
                <a:lnTo>
                  <a:pt x="6604087" y="0"/>
                </a:lnTo>
                <a:lnTo>
                  <a:pt x="6604087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5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59940" y="0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79"/>
                </a:lnTo>
                <a:lnTo>
                  <a:pt x="0" y="91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678675" y="2665826"/>
            <a:ext cx="4253032" cy="1925463"/>
          </a:xfrm>
          <a:custGeom>
            <a:avLst/>
            <a:gdLst/>
            <a:ahLst/>
            <a:cxnLst/>
            <a:rect l="l" t="t" r="r" b="b"/>
            <a:pathLst>
              <a:path w="4253032" h="1925463">
                <a:moveTo>
                  <a:pt x="0" y="0"/>
                </a:moveTo>
                <a:lnTo>
                  <a:pt x="4253032" y="0"/>
                </a:lnTo>
                <a:lnTo>
                  <a:pt x="4253032" y="1925464"/>
                </a:lnTo>
                <a:lnTo>
                  <a:pt x="0" y="192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02515" y="973022"/>
            <a:ext cx="3739127" cy="1692805"/>
          </a:xfrm>
          <a:custGeom>
            <a:avLst/>
            <a:gdLst/>
            <a:ahLst/>
            <a:cxnLst/>
            <a:rect l="l" t="t" r="r" b="b"/>
            <a:pathLst>
              <a:path w="3739127" h="1692805">
                <a:moveTo>
                  <a:pt x="0" y="0"/>
                </a:moveTo>
                <a:lnTo>
                  <a:pt x="3739127" y="0"/>
                </a:lnTo>
                <a:lnTo>
                  <a:pt x="3739127" y="1692804"/>
                </a:lnTo>
                <a:lnTo>
                  <a:pt x="0" y="169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78719" y="1229399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48774" y="6538902"/>
            <a:ext cx="1436427" cy="1436427"/>
          </a:xfrm>
          <a:custGeom>
            <a:avLst/>
            <a:gdLst/>
            <a:ahLst/>
            <a:cxnLst/>
            <a:rect l="l" t="t" r="r" b="b"/>
            <a:pathLst>
              <a:path w="1436427" h="1436427">
                <a:moveTo>
                  <a:pt x="0" y="0"/>
                </a:moveTo>
                <a:lnTo>
                  <a:pt x="1436427" y="0"/>
                </a:lnTo>
                <a:lnTo>
                  <a:pt x="1436427" y="1436427"/>
                </a:lnTo>
                <a:lnTo>
                  <a:pt x="0" y="1436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15663" y="834164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3770" y="828830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0784" y="8352275"/>
            <a:ext cx="137958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7C9AE0"/>
                </a:solidFill>
                <a:latin typeface="Retropix"/>
                <a:ea typeface="Retropix"/>
                <a:cs typeface="Retropix"/>
                <a:sym typeface="Retropix"/>
              </a:rPr>
              <a:t>-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163731" y="-5929923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9314" y="5311128"/>
            <a:ext cx="7174515" cy="9182579"/>
          </a:xfrm>
          <a:custGeom>
            <a:avLst/>
            <a:gdLst/>
            <a:ahLst/>
            <a:cxnLst/>
            <a:rect l="l" t="t" r="r" b="b"/>
            <a:pathLst>
              <a:path w="7174515" h="9182579">
                <a:moveTo>
                  <a:pt x="0" y="0"/>
                </a:moveTo>
                <a:lnTo>
                  <a:pt x="7174515" y="0"/>
                </a:lnTo>
                <a:lnTo>
                  <a:pt x="7174515" y="9182580"/>
                </a:lnTo>
                <a:lnTo>
                  <a:pt x="0" y="918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61048" y="3380199"/>
            <a:ext cx="14088809" cy="78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8"/>
              </a:lnSpc>
            </a:pPr>
            <a:r>
              <a:rPr lang="en-US" sz="4620">
                <a:solidFill>
                  <a:srgbClr val="F6DB6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Tournament-Of-5-Hearts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6310" y="4966702"/>
            <a:ext cx="16230600" cy="4580829"/>
            <a:chOff x="0" y="0"/>
            <a:chExt cx="4274726" cy="12064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206473"/>
            </a:xfrm>
            <a:custGeom>
              <a:avLst/>
              <a:gdLst/>
              <a:ahLst/>
              <a:cxnLst/>
              <a:rect l="l" t="t" r="r" b="b"/>
              <a:pathLst>
                <a:path w="4274726" h="120647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182147"/>
                  </a:lnTo>
                  <a:cubicBezTo>
                    <a:pt x="4274726" y="1188598"/>
                    <a:pt x="4272163" y="1194786"/>
                    <a:pt x="4267601" y="1199348"/>
                  </a:cubicBezTo>
                  <a:cubicBezTo>
                    <a:pt x="4263039" y="1203910"/>
                    <a:pt x="4256851" y="1206473"/>
                    <a:pt x="4250399" y="1206473"/>
                  </a:cubicBezTo>
                  <a:lnTo>
                    <a:pt x="24327" y="1206473"/>
                  </a:lnTo>
                  <a:cubicBezTo>
                    <a:pt x="10891" y="1206473"/>
                    <a:pt x="0" y="1195582"/>
                    <a:pt x="0" y="11821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85725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24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55696" y="5500300"/>
            <a:ext cx="14854640" cy="334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2"/>
              </a:lnSpc>
            </a:pPr>
            <a:r>
              <a:rPr lang="en-US" sz="37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เราตัดสินใจสร้างเกมที่ออกแบบให้ผู้เล่นสามารถควบคุมตัวละครได้อย่างเต็มที่ผ่านระบบ Object-Oriented Programming ตัวละครแต่ละตัวจะมีอาชีพและสกิลที่ผู้เล่นสามารถเลือกได้ตามความชอบ นอกจากนี้เรายังใช้ event-driven design ในการควบคุมเหตุการณ์ในเกม เช่น เมื่อผู้เล่นเลือกใช้สกิลต่างๆ ระบบจะตอบสนองแบบทันทีและส่งผลต่อสถานการณ์ของการต่อสู้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47432" y="453264"/>
            <a:ext cx="13455083" cy="244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5"/>
              </a:lnSpc>
            </a:pPr>
            <a:r>
              <a:rPr lang="en-US" sz="14067" b="1">
                <a:solidFill>
                  <a:srgbClr val="F0F9FF"/>
                </a:solidFill>
                <a:latin typeface="Arimo Bold"/>
                <a:ea typeface="Arimo Bold"/>
                <a:cs typeface="Arimo Bold"/>
                <a:sym typeface="Arimo Bold"/>
              </a:rPr>
              <a:t>Solution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1229</Words>
  <Application>Microsoft Office PowerPoint</Application>
  <PresentationFormat>Custom</PresentationFormat>
  <Paragraphs>159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Arimo</vt:lpstr>
      <vt:lpstr>CAT Neuzeit</vt:lpstr>
      <vt:lpstr>Amaranth Bold</vt:lpstr>
      <vt:lpstr>Retropix</vt:lpstr>
      <vt:lpstr>Arial</vt:lpstr>
      <vt:lpstr>Gagalin</vt:lpstr>
      <vt:lpstr>Sriracha</vt:lpstr>
      <vt:lpstr>Pridi Bold</vt:lpstr>
      <vt:lpstr>Calibri</vt:lpstr>
      <vt:lpstr>Arimo Bold</vt:lpstr>
      <vt:lpstr>Candice</vt:lpstr>
      <vt:lpstr>Press Start 2P</vt:lpstr>
      <vt:lpstr>Rotis Sans Serif Bold</vt:lpstr>
      <vt:lpstr>Roca One</vt:lpstr>
      <vt:lpstr>Roca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สำเนาของ Beige and Brown Organic Vintage Group Project Presentation</dc:title>
  <dc:creator>Admin</dc:creator>
  <cp:lastModifiedBy>Peeraphat CHUMKLANG</cp:lastModifiedBy>
  <cp:revision>2</cp:revision>
  <dcterms:created xsi:type="dcterms:W3CDTF">2006-08-16T00:00:00Z</dcterms:created>
  <dcterms:modified xsi:type="dcterms:W3CDTF">2025-03-31T10:20:07Z</dcterms:modified>
  <dc:identifier>DAGjRndG9ZA</dc:identifier>
</cp:coreProperties>
</file>